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2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4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5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6.xml" ContentType="application/vnd.openxmlformats-officedocument.themeOverride+xml"/>
  <Override PartName="/ppt/notesSlides/notesSlide5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7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8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9.xml" ContentType="application/vnd.openxmlformats-officedocument.themeOverride+xml"/>
  <Override PartName="/ppt/notesSlides/notesSlide6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0.xml" ContentType="application/vnd.openxmlformats-officedocument.themeOverr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1.xml" ContentType="application/vnd.openxmlformats-officedocument.themeOverr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8961438" cy="6721475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1" roundtripDataSignature="AMtx7mjJf7X/6sOtNyuQ2kddgQOv25+L0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7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4" Type="http://schemas.openxmlformats.org/officeDocument/2006/relationships/slide" Target="slides/slide3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c20101bfb7fd1c9/Desktop/BootCamp/Case%20Study%20Revenue/Southern%20Water%20Corp%20Financial%20Case%20Study%20%5bwathik%20bouslimi%5d%20MCU%20Student%20Facing%201705202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6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7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8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9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package" Target="../embeddings/Microsoft_Excel_Worksheet10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c20101bfb7fd1c9/Desktop/BootCamp/Case%20Study%20Revenue/Southern%20Water%20Corp%20Financial%20Case%20Study%20%5bwathik%20bouslimi%5d%20MCU%20Student%20Facing%2017052020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Users\bousl\OneDrive\Desktop\BootCamp\Case%20Study%20Revenue\Southern%20Water%20Corp%20Financial%20Case%20Study%20%5bwathik%20bouslimi%5d%20MCU%20Student%20Facing%2017052020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1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2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3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4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Kootha Revenues (Jul-13 to June-14)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'[Southern Water Corp Financial Case Study (wathik bouslimi) MCU Student Facing 17052020.xlsx]Revenue Analysis'!$C$34</c:f>
              <c:strCache>
                <c:ptCount val="1"/>
                <c:pt idx="0">
                  <c:v>001 Private Water Hedge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'[Southern Water Corp Financial Case Study (wathik bouslimi) MCU Student Facing 17052020.xlsx]Revenue Analysis'!$E$32:$P$32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'[Southern Water Corp Financial Case Study (wathik bouslimi) MCU Student Facing 17052020.xlsx]Revenue Analysis'!$E$34:$P$34</c:f>
              <c:numCache>
                <c:formatCode>#,##0.00</c:formatCode>
                <c:ptCount val="12"/>
                <c:pt idx="0">
                  <c:v>3094536.9986999994</c:v>
                </c:pt>
                <c:pt idx="1">
                  <c:v>2980521.8105250001</c:v>
                </c:pt>
                <c:pt idx="2">
                  <c:v>2752413.7409999999</c:v>
                </c:pt>
                <c:pt idx="3">
                  <c:v>2732151.9371999996</c:v>
                </c:pt>
                <c:pt idx="4">
                  <c:v>2885028.0122999996</c:v>
                </c:pt>
                <c:pt idx="5">
                  <c:v>2815308.3782250006</c:v>
                </c:pt>
                <c:pt idx="6">
                  <c:v>4092821.3597249994</c:v>
                </c:pt>
                <c:pt idx="7">
                  <c:v>3622839.5636999998</c:v>
                </c:pt>
                <c:pt idx="8">
                  <c:v>3818238.1009499999</c:v>
                </c:pt>
                <c:pt idx="9">
                  <c:v>2789853.534825</c:v>
                </c:pt>
                <c:pt idx="10">
                  <c:v>2822646.2911499999</c:v>
                </c:pt>
                <c:pt idx="11">
                  <c:v>2712379.18035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6D5-4516-A1D5-8247B92A6BD5}"/>
            </c:ext>
          </c:extLst>
        </c:ser>
        <c:ser>
          <c:idx val="1"/>
          <c:order val="1"/>
          <c:tx>
            <c:strRef>
              <c:f>'[Southern Water Corp Financial Case Study (wathik bouslimi) MCU Student Facing 17052020.xlsx]Revenue Analysis'!$C$35</c:f>
              <c:strCache>
                <c:ptCount val="1"/>
                <c:pt idx="0">
                  <c:v>002 Public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'[Southern Water Corp Financial Case Study (wathik bouslimi) MCU Student Facing 17052020.xlsx]Revenue Analysis'!$E$32:$P$32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'[Southern Water Corp Financial Case Study (wathik bouslimi) MCU Student Facing 17052020.xlsx]Revenue Analysis'!$E$35:$P$35</c:f>
              <c:numCache>
                <c:formatCode>#,##0.00</c:formatCode>
                <c:ptCount val="12"/>
                <c:pt idx="0">
                  <c:v>1523285.8376100748</c:v>
                </c:pt>
                <c:pt idx="1">
                  <c:v>1467161.8612309312</c:v>
                </c:pt>
                <c:pt idx="2">
                  <c:v>1354875.66400725</c:v>
                </c:pt>
                <c:pt idx="3">
                  <c:v>1344901.7910867</c:v>
                </c:pt>
                <c:pt idx="4">
                  <c:v>1420155.039054675</c:v>
                </c:pt>
                <c:pt idx="5">
                  <c:v>1385835.5491812564</c:v>
                </c:pt>
                <c:pt idx="6">
                  <c:v>2014691.3143246307</c:v>
                </c:pt>
                <c:pt idx="7">
                  <c:v>1783342.7752313251</c:v>
                </c:pt>
                <c:pt idx="8">
                  <c:v>1879527.7051926372</c:v>
                </c:pt>
                <c:pt idx="9">
                  <c:v>1373305.4025176065</c:v>
                </c:pt>
                <c:pt idx="10">
                  <c:v>1389447.6368185873</c:v>
                </c:pt>
                <c:pt idx="11">
                  <c:v>1335168.6515272874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6D5-4516-A1D5-8247B92A6BD5}"/>
            </c:ext>
          </c:extLst>
        </c:ser>
        <c:ser>
          <c:idx val="2"/>
          <c:order val="2"/>
          <c:tx>
            <c:strRef>
              <c:f>'[Southern Water Corp Financial Case Study (wathik bouslimi) MCU Student Facing 17052020.xlsx]Revenue Analysis'!$C$36</c:f>
              <c:strCache>
                <c:ptCount val="1"/>
                <c:pt idx="0">
                  <c:v>003 Residential Sales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'[Southern Water Corp Financial Case Study (wathik bouslimi) MCU Student Facing 17052020.xlsx]Revenue Analysis'!$E$32:$P$32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'[Southern Water Corp Financial Case Study (wathik bouslimi) MCU Student Facing 17052020.xlsx]Revenue Analysis'!$E$36:$P$36</c:f>
              <c:numCache>
                <c:formatCode>#,##0.00</c:formatCode>
                <c:ptCount val="12"/>
                <c:pt idx="0">
                  <c:v>1296758.36136</c:v>
                </c:pt>
                <c:pt idx="1">
                  <c:v>1248980.56822</c:v>
                </c:pt>
                <c:pt idx="2">
                  <c:v>1153392.4247999999</c:v>
                </c:pt>
                <c:pt idx="3">
                  <c:v>1144901.76416</c:v>
                </c:pt>
                <c:pt idx="4">
                  <c:v>1208964.11944</c:v>
                </c:pt>
                <c:pt idx="5">
                  <c:v>1179748.2727800002</c:v>
                </c:pt>
                <c:pt idx="6">
                  <c:v>1715087.0459799999</c:v>
                </c:pt>
                <c:pt idx="7">
                  <c:v>1518142.2933600002</c:v>
                </c:pt>
                <c:pt idx="8">
                  <c:v>1600023.58516</c:v>
                </c:pt>
                <c:pt idx="9">
                  <c:v>1169081.4812600003</c:v>
                </c:pt>
                <c:pt idx="10">
                  <c:v>1182823.2077200001</c:v>
                </c:pt>
                <c:pt idx="11">
                  <c:v>1136616.0374800002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6D5-4516-A1D5-8247B92A6B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55843247"/>
        <c:axId val="1855834927"/>
      </c:lineChart>
      <c:dateAx>
        <c:axId val="1855843247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5834927"/>
        <c:crosses val="autoZero"/>
        <c:auto val="1"/>
        <c:lblOffset val="100"/>
        <c:baseTimeUnit val="months"/>
      </c:dateAx>
      <c:valAx>
        <c:axId val="1855834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58432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Surjek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'Expenses Analysis'!$E$106</c:f>
              <c:strCache>
                <c:ptCount val="1"/>
                <c:pt idx="0">
                  <c:v>Chem-Exp (001)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'Expenses Analysis'!$F$103:$Q$103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'Expenses Analysis'!$F$106:$Q$106</c:f>
              <c:numCache>
                <c:formatCode>"$"#,##0.00;[Red]\-"$"#,##0.00</c:formatCode>
                <c:ptCount val="12"/>
                <c:pt idx="0">
                  <c:v>2533034.5131168002</c:v>
                </c:pt>
                <c:pt idx="1">
                  <c:v>3051574.1625600001</c:v>
                </c:pt>
                <c:pt idx="2">
                  <c:v>3084202.7580672004</c:v>
                </c:pt>
                <c:pt idx="3">
                  <c:v>4135202.765971201</c:v>
                </c:pt>
                <c:pt idx="4">
                  <c:v>4473275.8948415993</c:v>
                </c:pt>
                <c:pt idx="5">
                  <c:v>3464957.9260800011</c:v>
                </c:pt>
                <c:pt idx="6">
                  <c:v>4049642.8266000003</c:v>
                </c:pt>
                <c:pt idx="7">
                  <c:v>4767948.2214000002</c:v>
                </c:pt>
                <c:pt idx="8">
                  <c:v>4346722.8083999995</c:v>
                </c:pt>
                <c:pt idx="9">
                  <c:v>4671541.1274000006</c:v>
                </c:pt>
                <c:pt idx="10">
                  <c:v>5478104.6040000012</c:v>
                </c:pt>
                <c:pt idx="11">
                  <c:v>2269805.1667200001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FA-40B9-92C5-E8F3C0290C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63777519"/>
        <c:axId val="163775023"/>
      </c:barChart>
      <c:lineChart>
        <c:grouping val="standard"/>
        <c:varyColors val="0"/>
        <c:ser>
          <c:idx val="1"/>
          <c:order val="1"/>
          <c:tx>
            <c:strRef>
              <c:f>'Expenses Analysis'!$E$109</c:f>
              <c:strCache>
                <c:ptCount val="1"/>
                <c:pt idx="0">
                  <c:v>None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'Expenses Analysis'!$F$103:$Q$103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'Expenses Analysis'!$F$109:$Q$109</c:f>
              <c:numCache>
                <c:formatCode>"$"#,##0.00;[Red]\-"$"#,##0.00</c:formatCode>
                <c:ptCount val="12"/>
                <c:pt idx="0">
                  <c:v>214.968999</c:v>
                </c:pt>
                <c:pt idx="1">
                  <c:v>228.199051</c:v>
                </c:pt>
                <c:pt idx="2">
                  <c:v>216.53646700000002</c:v>
                </c:pt>
                <c:pt idx="3">
                  <c:v>236.760276</c:v>
                </c:pt>
                <c:pt idx="4">
                  <c:v>232.052864</c:v>
                </c:pt>
                <c:pt idx="5">
                  <c:v>240.21016</c:v>
                </c:pt>
                <c:pt idx="6">
                  <c:v>288.160549</c:v>
                </c:pt>
                <c:pt idx="7">
                  <c:v>306.884524</c:v>
                </c:pt>
                <c:pt idx="8">
                  <c:v>367.65100600000005</c:v>
                </c:pt>
                <c:pt idx="9">
                  <c:v>351.99016599999999</c:v>
                </c:pt>
                <c:pt idx="10">
                  <c:v>362.822</c:v>
                </c:pt>
                <c:pt idx="11">
                  <c:v>260.31229999999999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1FA-40B9-92C5-E8F3C0290C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0771839"/>
        <c:axId val="170766015"/>
      </c:lineChart>
      <c:dateAx>
        <c:axId val="170771839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766015"/>
        <c:crosses val="autoZero"/>
        <c:auto val="1"/>
        <c:lblOffset val="100"/>
        <c:baseTimeUnit val="months"/>
      </c:dateAx>
      <c:valAx>
        <c:axId val="170766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;[Red]\-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771839"/>
        <c:crosses val="autoZero"/>
        <c:crossBetween val="between"/>
      </c:valAx>
      <c:valAx>
        <c:axId val="163775023"/>
        <c:scaling>
          <c:orientation val="minMax"/>
        </c:scaling>
        <c:delete val="0"/>
        <c:axPos val="r"/>
        <c:numFmt formatCode="&quot;$&quot;#,##0.00;[Red]\-&quot;$&quot;#,##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777519"/>
        <c:crosses val="max"/>
        <c:crossBetween val="between"/>
      </c:valAx>
      <c:dateAx>
        <c:axId val="163777519"/>
        <c:scaling>
          <c:orientation val="minMax"/>
        </c:scaling>
        <c:delete val="1"/>
        <c:axPos val="b"/>
        <c:numFmt formatCode="mmm\-yy" sourceLinked="1"/>
        <c:majorTickMark val="out"/>
        <c:minorTickMark val="none"/>
        <c:tickLblPos val="nextTo"/>
        <c:crossAx val="163775023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Jutik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'Expenses Analysis'!$E$107</c:f>
              <c:strCache>
                <c:ptCount val="1"/>
                <c:pt idx="0">
                  <c:v>Chem-Exp (001)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'Expenses Analysis'!$F$103:$Q$103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'Expenses Analysis'!$F$107:$Q$107</c:f>
              <c:numCache>
                <c:formatCode>"$"#,##0.00;[Red]\-"$"#,##0.00</c:formatCode>
                <c:ptCount val="12"/>
                <c:pt idx="0">
                  <c:v>1625596.3356633</c:v>
                </c:pt>
                <c:pt idx="1">
                  <c:v>1295067.8472731998</c:v>
                </c:pt>
                <c:pt idx="2">
                  <c:v>1750624.8818057997</c:v>
                </c:pt>
                <c:pt idx="3">
                  <c:v>1472529.3869285996</c:v>
                </c:pt>
                <c:pt idx="4">
                  <c:v>1252200.4923928501</c:v>
                </c:pt>
                <c:pt idx="5">
                  <c:v>1406782.6738875001</c:v>
                </c:pt>
                <c:pt idx="6">
                  <c:v>1877449.5046125001</c:v>
                </c:pt>
                <c:pt idx="7">
                  <c:v>1912219.1750437501</c:v>
                </c:pt>
                <c:pt idx="8">
                  <c:v>2266625.1980531253</c:v>
                </c:pt>
                <c:pt idx="9">
                  <c:v>2234200.5744250002</c:v>
                </c:pt>
                <c:pt idx="10">
                  <c:v>2593715.6428375002</c:v>
                </c:pt>
                <c:pt idx="11">
                  <c:v>2274807.7859325004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31-4EEB-8CBF-54D0B2F618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633997455"/>
        <c:axId val="1633997039"/>
      </c:barChart>
      <c:lineChart>
        <c:grouping val="standard"/>
        <c:varyColors val="0"/>
        <c:ser>
          <c:idx val="1"/>
          <c:order val="1"/>
          <c:tx>
            <c:strRef>
              <c:f>'Expenses Analysis'!$E$110</c:f>
              <c:strCache>
                <c:ptCount val="1"/>
                <c:pt idx="0">
                  <c:v>None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'Expenses Analysis'!$F$110:$Q$110</c:f>
              <c:numCache>
                <c:formatCode>"$"#,##0.00;[Red]\-"$"#,##0.00</c:formatCode>
                <c:ptCount val="12"/>
                <c:pt idx="0">
                  <c:v>250.24199099999998</c:v>
                </c:pt>
                <c:pt idx="1">
                  <c:v>206.740703</c:v>
                </c:pt>
                <c:pt idx="2">
                  <c:v>201.23546099999996</c:v>
                </c:pt>
                <c:pt idx="3">
                  <c:v>174.36956599999999</c:v>
                </c:pt>
                <c:pt idx="4">
                  <c:v>204.09105</c:v>
                </c:pt>
                <c:pt idx="5">
                  <c:v>146.35666599999999</c:v>
                </c:pt>
                <c:pt idx="6">
                  <c:v>204.20249700000002</c:v>
                </c:pt>
                <c:pt idx="7">
                  <c:v>217.43019900000002</c:v>
                </c:pt>
                <c:pt idx="8">
                  <c:v>230.98220000000001</c:v>
                </c:pt>
                <c:pt idx="9">
                  <c:v>236.441136</c:v>
                </c:pt>
                <c:pt idx="10">
                  <c:v>241.40736899999999</c:v>
                </c:pt>
                <c:pt idx="11">
                  <c:v>220.380334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E31-4EEB-8CBF-54D0B2F618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2302239"/>
        <c:axId val="182296831"/>
      </c:lineChart>
      <c:catAx>
        <c:axId val="182302239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296831"/>
        <c:crosses val="autoZero"/>
        <c:auto val="1"/>
        <c:lblAlgn val="ctr"/>
        <c:lblOffset val="100"/>
        <c:noMultiLvlLbl val="0"/>
      </c:catAx>
      <c:valAx>
        <c:axId val="1822968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;[Red]\-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302239"/>
        <c:crosses val="autoZero"/>
        <c:crossBetween val="between"/>
      </c:valAx>
      <c:valAx>
        <c:axId val="1633997039"/>
        <c:scaling>
          <c:orientation val="minMax"/>
        </c:scaling>
        <c:delete val="0"/>
        <c:axPos val="r"/>
        <c:numFmt formatCode="&quot;$&quot;#,##0.00;[Red]\-&quot;$&quot;#,##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3997455"/>
        <c:crosses val="max"/>
        <c:crossBetween val="between"/>
      </c:valAx>
      <c:dateAx>
        <c:axId val="1633997455"/>
        <c:scaling>
          <c:orientation val="minMax"/>
        </c:scaling>
        <c:delete val="1"/>
        <c:axPos val="b"/>
        <c:numFmt formatCode="mmm\-yy" sourceLinked="1"/>
        <c:majorTickMark val="out"/>
        <c:minorTickMark val="none"/>
        <c:tickLblPos val="nextTo"/>
        <c:crossAx val="1633997039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EBIT/Month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'EBIT Analysis'!$A$56</c:f>
              <c:strCache>
                <c:ptCount val="1"/>
                <c:pt idx="0">
                  <c:v>Kootha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'EBIT Analysis'!$E$54:$P$54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'EBIT Analysis'!$E$56:$P$56</c:f>
              <c:numCache>
                <c:formatCode>0.00%</c:formatCode>
                <c:ptCount val="12"/>
                <c:pt idx="0">
                  <c:v>0.41529437933894875</c:v>
                </c:pt>
                <c:pt idx="1">
                  <c:v>0.16120151183040166</c:v>
                </c:pt>
                <c:pt idx="2">
                  <c:v>0.28887410723655493</c:v>
                </c:pt>
                <c:pt idx="3">
                  <c:v>0.32001932998338012</c:v>
                </c:pt>
                <c:pt idx="4">
                  <c:v>0.33869312626258291</c:v>
                </c:pt>
                <c:pt idx="5">
                  <c:v>0.34820783846476255</c:v>
                </c:pt>
                <c:pt idx="6">
                  <c:v>0.32889058147025912</c:v>
                </c:pt>
                <c:pt idx="7">
                  <c:v>0.36170053874987823</c:v>
                </c:pt>
                <c:pt idx="8">
                  <c:v>0.3957450352355435</c:v>
                </c:pt>
                <c:pt idx="9">
                  <c:v>0.17121060352256295</c:v>
                </c:pt>
                <c:pt idx="10">
                  <c:v>0.13014434409940612</c:v>
                </c:pt>
                <c:pt idx="11">
                  <c:v>-3.2015452692863752E-2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9C9-4D79-94AC-A6C26D83DA75}"/>
            </c:ext>
          </c:extLst>
        </c:ser>
        <c:ser>
          <c:idx val="1"/>
          <c:order val="1"/>
          <c:tx>
            <c:strRef>
              <c:f>'EBIT Analysis'!$A$57</c:f>
              <c:strCache>
                <c:ptCount val="1"/>
                <c:pt idx="0">
                  <c:v>Surjek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'EBIT Analysis'!$E$54:$P$54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'EBIT Analysis'!$E$57:$P$57</c:f>
              <c:numCache>
                <c:formatCode>0.00%</c:formatCode>
                <c:ptCount val="12"/>
                <c:pt idx="0">
                  <c:v>0.3455956940538133</c:v>
                </c:pt>
                <c:pt idx="1">
                  <c:v>6.4599684274176436E-2</c:v>
                </c:pt>
                <c:pt idx="2">
                  <c:v>0.14433359289184161</c:v>
                </c:pt>
                <c:pt idx="3">
                  <c:v>-0.22177748431522884</c:v>
                </c:pt>
                <c:pt idx="4">
                  <c:v>-0.44766201795834271</c:v>
                </c:pt>
                <c:pt idx="5">
                  <c:v>0.16732145063494736</c:v>
                </c:pt>
                <c:pt idx="6">
                  <c:v>0.37427618015254988</c:v>
                </c:pt>
                <c:pt idx="7">
                  <c:v>0.11368942332287189</c:v>
                </c:pt>
                <c:pt idx="8">
                  <c:v>0.23574321478746135</c:v>
                </c:pt>
                <c:pt idx="9">
                  <c:v>0.11675504697526991</c:v>
                </c:pt>
                <c:pt idx="10">
                  <c:v>-0.29356581548975247</c:v>
                </c:pt>
                <c:pt idx="11">
                  <c:v>0.47482161130642114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9C9-4D79-94AC-A6C26D83DA75}"/>
            </c:ext>
          </c:extLst>
        </c:ser>
        <c:ser>
          <c:idx val="2"/>
          <c:order val="2"/>
          <c:tx>
            <c:strRef>
              <c:f>'EBIT Analysis'!$A$58</c:f>
              <c:strCache>
                <c:ptCount val="1"/>
                <c:pt idx="0">
                  <c:v>Jutik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'EBIT Analysis'!$E$54:$P$54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'EBIT Analysis'!$E$58:$P$58</c:f>
              <c:numCache>
                <c:formatCode>0.00%</c:formatCode>
                <c:ptCount val="12"/>
                <c:pt idx="0">
                  <c:v>0.35762388953297342</c:v>
                </c:pt>
                <c:pt idx="1">
                  <c:v>0.5013107546263732</c:v>
                </c:pt>
                <c:pt idx="2">
                  <c:v>0.33532439120342417</c:v>
                </c:pt>
                <c:pt idx="3">
                  <c:v>0.37373471996246976</c:v>
                </c:pt>
                <c:pt idx="4">
                  <c:v>0.47039691903281722</c:v>
                </c:pt>
                <c:pt idx="5">
                  <c:v>0.47313004208100951</c:v>
                </c:pt>
                <c:pt idx="6">
                  <c:v>0.53530202898643731</c:v>
                </c:pt>
                <c:pt idx="7">
                  <c:v>0.52577909011510338</c:v>
                </c:pt>
                <c:pt idx="8">
                  <c:v>0.38588068285200638</c:v>
                </c:pt>
                <c:pt idx="9">
                  <c:v>0.55152119278952894</c:v>
                </c:pt>
                <c:pt idx="10">
                  <c:v>0.43228332459198315</c:v>
                </c:pt>
                <c:pt idx="11">
                  <c:v>0.37303495544431581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9C9-4D79-94AC-A6C26D83DA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62635423"/>
        <c:axId val="1862642911"/>
      </c:lineChart>
      <c:dateAx>
        <c:axId val="1862635423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642911"/>
        <c:crosses val="autoZero"/>
        <c:auto val="1"/>
        <c:lblOffset val="100"/>
        <c:baseTimeUnit val="months"/>
      </c:dateAx>
      <c:valAx>
        <c:axId val="1862642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635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EBIT/Total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174367"/>
        <c:axId val="7176031"/>
      </c:lineChart>
      <c:catAx>
        <c:axId val="71743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6031"/>
        <c:crosses val="autoZero"/>
        <c:auto val="1"/>
        <c:lblAlgn val="ctr"/>
        <c:lblOffset val="100"/>
        <c:noMultiLvlLbl val="0"/>
      </c:catAx>
      <c:valAx>
        <c:axId val="71760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43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EBIT/Total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'EBIT Analysis'!$A$56:$A$58</c:f>
              <c:strCache>
                <c:ptCount val="3"/>
                <c:pt idx="0">
                  <c:v>Kootha</c:v>
                </c:pt>
                <c:pt idx="1">
                  <c:v>Surjek</c:v>
                </c:pt>
                <c:pt idx="2">
                  <c:v>Jutik</c:v>
                </c:pt>
              </c:strCache>
            </c:strRef>
          </c:cat>
          <c:val>
            <c:numRef>
              <c:f>'EBIT Analysis'!$Q$56:$Q$58</c:f>
              <c:numCache>
                <c:formatCode>0.00%</c:formatCode>
                <c:ptCount val="3"/>
                <c:pt idx="0">
                  <c:v>0.27797794172946688</c:v>
                </c:pt>
                <c:pt idx="1">
                  <c:v>0.11340244014940301</c:v>
                </c:pt>
                <c:pt idx="2">
                  <c:v>0.44567644671722034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EB-4509-BEA7-37228FCECD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174367"/>
        <c:axId val="7176031"/>
      </c:barChart>
      <c:catAx>
        <c:axId val="71743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6031"/>
        <c:crosses val="autoZero"/>
        <c:auto val="1"/>
        <c:lblAlgn val="ctr"/>
        <c:lblOffset val="100"/>
        <c:noMultiLvlLbl val="0"/>
      </c:catAx>
      <c:valAx>
        <c:axId val="71760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43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Surjek </a:t>
            </a:r>
            <a:r>
              <a:rPr lang="en-US" sz="1400" b="0" i="0" u="none" strike="noStrike" baseline="0">
                <a:effectLst/>
              </a:rPr>
              <a:t>(Jul-13 to June-14)</a:t>
            </a:r>
            <a:endParaRPr lang="en-US"/>
          </a:p>
        </c:rich>
      </c:tx>
      <c:layout>
        <c:manualLayout>
          <c:xMode val="edge"/>
          <c:yMode val="edge"/>
          <c:x val="0.25686789151356088"/>
          <c:y val="4.166666666666666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'[Southern Water Corp Financial Case Study (wathik bouslimi) MCU Student Facing 17052020.xlsx]Revenue Analysis'!$C$37</c:f>
              <c:strCache>
                <c:ptCount val="1"/>
                <c:pt idx="0">
                  <c:v>001 Private Water Hedge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'[Southern Water Corp Financial Case Study (wathik bouslimi) MCU Student Facing 17052020.xlsx]Revenue Analysis'!$E$32:$P$32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'[Southern Water Corp Financial Case Study (wathik bouslimi) MCU Student Facing 17052020.xlsx]Revenue Analysis'!$E$37:$P$37</c:f>
              <c:numCache>
                <c:formatCode>#,##0.00</c:formatCode>
                <c:ptCount val="12"/>
                <c:pt idx="0">
                  <c:v>7220021.2387499996</c:v>
                </c:pt>
                <c:pt idx="1">
                  <c:v>6085131.0149999997</c:v>
                </c:pt>
                <c:pt idx="2">
                  <c:v>6723291.7162500005</c:v>
                </c:pt>
                <c:pt idx="3">
                  <c:v>6313180.5299999993</c:v>
                </c:pt>
                <c:pt idx="4">
                  <c:v>5763708.6674999995</c:v>
                </c:pt>
                <c:pt idx="5">
                  <c:v>6484566.5099999998</c:v>
                </c:pt>
                <c:pt idx="6">
                  <c:v>9314190.6750000007</c:v>
                </c:pt>
                <c:pt idx="7">
                  <c:v>6750396.1374999993</c:v>
                </c:pt>
                <c:pt idx="8">
                  <c:v>8185283.6587499995</c:v>
                </c:pt>
                <c:pt idx="9">
                  <c:v>6778514.602500001</c:v>
                </c:pt>
                <c:pt idx="10">
                  <c:v>6094707.7050000001</c:v>
                </c:pt>
                <c:pt idx="11">
                  <c:v>6735069.6974999998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275-4BD9-96D7-BBF44E467A7D}"/>
            </c:ext>
          </c:extLst>
        </c:ser>
        <c:ser>
          <c:idx val="1"/>
          <c:order val="1"/>
          <c:tx>
            <c:strRef>
              <c:f>'[Southern Water Corp Financial Case Study (wathik bouslimi) MCU Student Facing 17052020.xlsx]Revenue Analysis'!$C$38</c:f>
              <c:strCache>
                <c:ptCount val="1"/>
                <c:pt idx="0">
                  <c:v>002 Public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'[Southern Water Corp Financial Case Study (wathik bouslimi) MCU Student Facing 17052020.xlsx]Revenue Analysis'!$E$32:$P$32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'[Southern Water Corp Financial Case Study (wathik bouslimi) MCU Student Facing 17052020.xlsx]Revenue Analysis'!$E$38:$P$38</c:f>
              <c:numCache>
                <c:formatCode>#,##0.00</c:formatCode>
                <c:ptCount val="12"/>
                <c:pt idx="0">
                  <c:v>5968550.8906999994</c:v>
                </c:pt>
                <c:pt idx="1">
                  <c:v>5030374.9724000003</c:v>
                </c:pt>
                <c:pt idx="2">
                  <c:v>5557921.1521000005</c:v>
                </c:pt>
                <c:pt idx="3">
                  <c:v>5218895.9047999997</c:v>
                </c:pt>
                <c:pt idx="4">
                  <c:v>4764665.8318000007</c:v>
                </c:pt>
                <c:pt idx="5">
                  <c:v>5360574.9815999996</c:v>
                </c:pt>
                <c:pt idx="6">
                  <c:v>7699730.9580000006</c:v>
                </c:pt>
                <c:pt idx="7">
                  <c:v>6985660.807</c:v>
                </c:pt>
                <c:pt idx="8">
                  <c:v>6766501.1579</c:v>
                </c:pt>
                <c:pt idx="9">
                  <c:v>6603572.0713999998</c:v>
                </c:pt>
                <c:pt idx="10">
                  <c:v>5038291.7028000001</c:v>
                </c:pt>
                <c:pt idx="11">
                  <c:v>5567657.6166000003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275-4BD9-96D7-BBF44E467A7D}"/>
            </c:ext>
          </c:extLst>
        </c:ser>
        <c:ser>
          <c:idx val="2"/>
          <c:order val="2"/>
          <c:tx>
            <c:strRef>
              <c:f>'[Southern Water Corp Financial Case Study (wathik bouslimi) MCU Student Facing 17052020.xlsx]Revenue Analysis'!$C$39</c:f>
              <c:strCache>
                <c:ptCount val="1"/>
                <c:pt idx="0">
                  <c:v>003 Residential Sales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'[Southern Water Corp Financial Case Study (wathik bouslimi) MCU Student Facing 17052020.xlsx]Revenue Analysis'!$E$32:$P$32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'[Southern Water Corp Financial Case Study (wathik bouslimi) MCU Student Facing 17052020.xlsx]Revenue Analysis'!$E$39:$P$39</c:f>
              <c:numCache>
                <c:formatCode>#,##0.00</c:formatCode>
                <c:ptCount val="12"/>
                <c:pt idx="0">
                  <c:v>4139478.8435499985</c:v>
                </c:pt>
                <c:pt idx="1">
                  <c:v>3488808.4485999988</c:v>
                </c:pt>
                <c:pt idx="2">
                  <c:v>3854687.2506499989</c:v>
                </c:pt>
                <c:pt idx="3">
                  <c:v>3619556.8371999986</c:v>
                </c:pt>
                <c:pt idx="4">
                  <c:v>3304526.302699999</c:v>
                </c:pt>
                <c:pt idx="5">
                  <c:v>3717818.1323999991</c:v>
                </c:pt>
                <c:pt idx="6">
                  <c:v>5340135.9869999988</c:v>
                </c:pt>
                <c:pt idx="7">
                  <c:v>4844893.7854999984</c:v>
                </c:pt>
                <c:pt idx="8">
                  <c:v>4692895.9643499991</c:v>
                </c:pt>
                <c:pt idx="9">
                  <c:v>4886348.3721000003</c:v>
                </c:pt>
                <c:pt idx="10">
                  <c:v>3494299.084199999</c:v>
                </c:pt>
                <c:pt idx="11">
                  <c:v>3861439.9598999987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275-4BD9-96D7-BBF44E467A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27811903"/>
        <c:axId val="1827787775"/>
      </c:lineChart>
      <c:dateAx>
        <c:axId val="1827811903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7787775"/>
        <c:crosses val="autoZero"/>
        <c:auto val="1"/>
        <c:lblOffset val="100"/>
        <c:baseTimeUnit val="months"/>
      </c:dateAx>
      <c:valAx>
        <c:axId val="18277877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78119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Jutik </a:t>
            </a:r>
            <a:r>
              <a:rPr lang="en-US" sz="1400" b="0" i="0" u="none" strike="noStrike" baseline="0">
                <a:effectLst/>
              </a:rPr>
              <a:t>(Jul-13 to June-14)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'Revenue Analysis'!$C$40</c:f>
              <c:strCache>
                <c:ptCount val="1"/>
                <c:pt idx="0">
                  <c:v>001 Private Water Hedge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'Revenue Analysis'!$E$32:$P$32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Analysis'!$E$40:$P$40</c:f>
              <c:numCache>
                <c:formatCode>#,##0.00</c:formatCode>
                <c:ptCount val="12"/>
                <c:pt idx="0">
                  <c:v>5298686.1637500003</c:v>
                </c:pt>
                <c:pt idx="1">
                  <c:v>5854268.2837499995</c:v>
                </c:pt>
                <c:pt idx="2">
                  <c:v>5098113.7162500005</c:v>
                </c:pt>
                <c:pt idx="3">
                  <c:v>4506567.6112500001</c:v>
                </c:pt>
                <c:pt idx="4">
                  <c:v>4950718.5187500007</c:v>
                </c:pt>
                <c:pt idx="5">
                  <c:v>4219638.2549999999</c:v>
                </c:pt>
                <c:pt idx="6">
                  <c:v>6454620.584999999</c:v>
                </c:pt>
                <c:pt idx="7">
                  <c:v>6573684.678749999</c:v>
                </c:pt>
                <c:pt idx="8">
                  <c:v>5896579.8487499999</c:v>
                </c:pt>
                <c:pt idx="9">
                  <c:v>6254734.0800000001</c:v>
                </c:pt>
                <c:pt idx="10">
                  <c:v>6161098.0612500003</c:v>
                </c:pt>
                <c:pt idx="11">
                  <c:v>6591800.7712500002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511-4D52-A609-BE801E7EF5BC}"/>
            </c:ext>
          </c:extLst>
        </c:ser>
        <c:ser>
          <c:idx val="1"/>
          <c:order val="1"/>
          <c:tx>
            <c:strRef>
              <c:f>'Revenue Analysis'!$C$41</c:f>
              <c:strCache>
                <c:ptCount val="1"/>
                <c:pt idx="0">
                  <c:v>002 Public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'Revenue Analysis'!$E$32:$P$32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Analysis'!$E$41:$P$41</c:f>
              <c:numCache>
                <c:formatCode>#,##0.00</c:formatCode>
                <c:ptCount val="12"/>
                <c:pt idx="0">
                  <c:v>4380247.2286999999</c:v>
                </c:pt>
                <c:pt idx="1">
                  <c:v>3839528.4479</c:v>
                </c:pt>
                <c:pt idx="2">
                  <c:v>5214440.6721000001</c:v>
                </c:pt>
                <c:pt idx="3">
                  <c:v>4725429.2253</c:v>
                </c:pt>
                <c:pt idx="4">
                  <c:v>4092593.9755000006</c:v>
                </c:pt>
                <c:pt idx="5">
                  <c:v>4488234.2907999996</c:v>
                </c:pt>
                <c:pt idx="6">
                  <c:v>5335819.6836000001</c:v>
                </c:pt>
                <c:pt idx="7">
                  <c:v>5434246.0011</c:v>
                </c:pt>
                <c:pt idx="8">
                  <c:v>4874506.0082999999</c:v>
                </c:pt>
                <c:pt idx="9">
                  <c:v>5170580.1728000008</c:v>
                </c:pt>
                <c:pt idx="10">
                  <c:v>5093174.3973000003</c:v>
                </c:pt>
                <c:pt idx="11">
                  <c:v>5449221.9709000001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511-4D52-A609-BE801E7EF5BC}"/>
            </c:ext>
          </c:extLst>
        </c:ser>
        <c:ser>
          <c:idx val="2"/>
          <c:order val="2"/>
          <c:tx>
            <c:strRef>
              <c:f>'Revenue Analysis'!$C$42</c:f>
              <c:strCache>
                <c:ptCount val="1"/>
                <c:pt idx="0">
                  <c:v>003 Residential Sales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'Revenue Analysis'!$E$32:$P$32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Analysis'!$E$42:$P$42</c:f>
              <c:numCache>
                <c:formatCode>#,##0.00</c:formatCode>
                <c:ptCount val="12"/>
                <c:pt idx="0">
                  <c:v>3037913.400549999</c:v>
                </c:pt>
                <c:pt idx="1">
                  <c:v>3356447.1493499991</c:v>
                </c:pt>
                <c:pt idx="2">
                  <c:v>2922918.5306499992</c:v>
                </c:pt>
                <c:pt idx="3">
                  <c:v>2583765.4304499994</c:v>
                </c:pt>
                <c:pt idx="4">
                  <c:v>2838411.9507499994</c:v>
                </c:pt>
                <c:pt idx="5">
                  <c:v>2419259.2661999995</c:v>
                </c:pt>
                <c:pt idx="6">
                  <c:v>3700649.1354</c:v>
                </c:pt>
                <c:pt idx="7">
                  <c:v>3768912.5491499985</c:v>
                </c:pt>
                <c:pt idx="8">
                  <c:v>3380705.7799499989</c:v>
                </c:pt>
                <c:pt idx="9">
                  <c:v>3586047.5391999991</c:v>
                </c:pt>
                <c:pt idx="10">
                  <c:v>3032362.88845</c:v>
                </c:pt>
                <c:pt idx="11">
                  <c:v>3079299.10885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511-4D52-A609-BE801E7EF5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59079935"/>
        <c:axId val="1859080767"/>
      </c:lineChart>
      <c:dateAx>
        <c:axId val="1859079935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9080767"/>
        <c:crosses val="autoZero"/>
        <c:auto val="1"/>
        <c:lblOffset val="100"/>
        <c:baseTimeUnit val="months"/>
      </c:dateAx>
      <c:valAx>
        <c:axId val="1859080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90799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overall aggregate costs by Cost Centre </a:t>
            </a:r>
            <a:r>
              <a:rPr lang="en-US" baseline="0"/>
              <a:t> (All Unit)</a:t>
            </a:r>
            <a:endParaRPr lang="en-US"/>
          </a:p>
        </c:rich>
      </c:tx>
      <c:layout>
        <c:manualLayout>
          <c:xMode val="edge"/>
          <c:yMode val="edge"/>
          <c:x val="2.7290026246719157E-3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'Expenses Analysis'!$D$49:$D$56</c:f>
              <c:strCache>
                <c:ptCount val="8"/>
                <c:pt idx="0">
                  <c:v>Chem-Exp (001)</c:v>
                </c:pt>
                <c:pt idx="1">
                  <c:v>Utility-Exp (002) - Heating</c:v>
                </c:pt>
                <c:pt idx="2">
                  <c:v>Utility-Exp (002) - Electricity</c:v>
                </c:pt>
                <c:pt idx="3">
                  <c:v>Plant Maintenance (001)</c:v>
                </c:pt>
                <c:pt idx="4">
                  <c:v>Plant Outages (002)</c:v>
                </c:pt>
                <c:pt idx="5">
                  <c:v>Plant Op. Costs (003)</c:v>
                </c:pt>
                <c:pt idx="6">
                  <c:v>Plant Admin Costs (004)</c:v>
                </c:pt>
                <c:pt idx="7">
                  <c:v>Labour-Costs (001)</c:v>
                </c:pt>
              </c:strCache>
            </c:strRef>
          </c:cat>
          <c:val>
            <c:numRef>
              <c:f>'Expenses Analysis'!$R$49:$R$56</c:f>
              <c:numCache>
                <c:formatCode>"$"#,##0.00;[Red]\-"$"#,##0.00</c:formatCode>
                <c:ptCount val="8"/>
                <c:pt idx="0">
                  <c:v>78413350.257664919</c:v>
                </c:pt>
                <c:pt idx="1">
                  <c:v>38717591.397570275</c:v>
                </c:pt>
                <c:pt idx="2">
                  <c:v>36414827.690372624</c:v>
                </c:pt>
                <c:pt idx="3">
                  <c:v>31752797.278513506</c:v>
                </c:pt>
                <c:pt idx="4">
                  <c:v>16735122.996921198</c:v>
                </c:pt>
                <c:pt idx="5">
                  <c:v>21090666.556378298</c:v>
                </c:pt>
                <c:pt idx="6">
                  <c:v>10813424.6638656</c:v>
                </c:pt>
                <c:pt idx="7">
                  <c:v>87328631.570812494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7A-4C9E-BEE6-4324648863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226071199"/>
        <c:axId val="1226073279"/>
      </c:barChart>
      <c:catAx>
        <c:axId val="12260711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073279"/>
        <c:crosses val="autoZero"/>
        <c:auto val="1"/>
        <c:lblAlgn val="ctr"/>
        <c:lblOffset val="100"/>
        <c:noMultiLvlLbl val="0"/>
      </c:catAx>
      <c:valAx>
        <c:axId val="12260732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;[Red]\-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0711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3756301286978581"/>
          <c:y val="0.16203703703703703"/>
          <c:w val="0.72209288830122242"/>
          <c:h val="0.73056357538641004"/>
        </c:manualLayout>
      </c:layout>
      <c:lineChart>
        <c:grouping val="standard"/>
        <c:varyColors val="0"/>
        <c:ser>
          <c:idx val="0"/>
          <c:order val="0"/>
          <c:tx>
            <c:strRef>
              <c:f>'Expenses Analysis'!$A$22</c:f>
              <c:strCache>
                <c:ptCount val="1"/>
                <c:pt idx="0">
                  <c:v>Kootha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'Expenses Analysis'!$F$12:$Q$12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'Expenses Analysis'!$F$23:$Q$23</c:f>
              <c:numCache>
                <c:formatCode>"$"#,##0.00;[Red]\-"$"#,##0.00</c:formatCode>
                <c:ptCount val="12"/>
                <c:pt idx="0">
                  <c:v>3458288.8701338647</c:v>
                </c:pt>
                <c:pt idx="1">
                  <c:v>4778353.3521016249</c:v>
                </c:pt>
                <c:pt idx="2">
                  <c:v>3741007.0627661142</c:v>
                </c:pt>
                <c:pt idx="3">
                  <c:v>3550828.7945508747</c:v>
                </c:pt>
                <c:pt idx="4">
                  <c:v>3646543.42684625</c:v>
                </c:pt>
                <c:pt idx="5">
                  <c:v>3507223.3581475001</c:v>
                </c:pt>
                <c:pt idx="6">
                  <c:v>5249820.3494999986</c:v>
                </c:pt>
                <c:pt idx="7">
                  <c:v>4419792.6823125007</c:v>
                </c:pt>
                <c:pt idx="8">
                  <c:v>4409725.4715</c:v>
                </c:pt>
                <c:pt idx="9">
                  <c:v>4419304.3184062503</c:v>
                </c:pt>
                <c:pt idx="10">
                  <c:v>4692799.18359375</c:v>
                </c:pt>
                <c:pt idx="11">
                  <c:v>5350137.2224687496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535-4C5D-A87E-7D39830A6B23}"/>
            </c:ext>
          </c:extLst>
        </c:ser>
        <c:ser>
          <c:idx val="1"/>
          <c:order val="1"/>
          <c:tx>
            <c:strRef>
              <c:f>'Expenses Analysis'!$A$32</c:f>
              <c:strCache>
                <c:ptCount val="1"/>
                <c:pt idx="0">
                  <c:v>Surjek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'Expenses Analysis'!$F$12:$Q$12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'Expenses Analysis'!$F$33:$Q$33</c:f>
              <c:numCache>
                <c:formatCode>"$"#,##0.00;[Red]\-"$"#,##0.00</c:formatCode>
                <c:ptCount val="12"/>
                <c:pt idx="0">
                  <c:v>11339551.170386208</c:v>
                </c:pt>
                <c:pt idx="1">
                  <c:v>13660880.3343936</c:v>
                </c:pt>
                <c:pt idx="2">
                  <c:v>13806947.680280834</c:v>
                </c:pt>
                <c:pt idx="3">
                  <c:v>18511924.382331077</c:v>
                </c:pt>
                <c:pt idx="4">
                  <c:v>20025365.089240894</c:v>
                </c:pt>
                <c:pt idx="5">
                  <c:v>12958942.643539203</c:v>
                </c:pt>
                <c:pt idx="6">
                  <c:v>13987466.323076401</c:v>
                </c:pt>
                <c:pt idx="7">
                  <c:v>16468493.156715602</c:v>
                </c:pt>
                <c:pt idx="8">
                  <c:v>15013580.580213603</c:v>
                </c:pt>
                <c:pt idx="9">
                  <c:v>16135503.054039603</c:v>
                </c:pt>
                <c:pt idx="10">
                  <c:v>18921373.302216005</c:v>
                </c:pt>
                <c:pt idx="11">
                  <c:v>8489071.3235327993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535-4C5D-A87E-7D39830A6B23}"/>
            </c:ext>
          </c:extLst>
        </c:ser>
        <c:ser>
          <c:idx val="2"/>
          <c:order val="2"/>
          <c:tx>
            <c:strRef>
              <c:f>'Expenses Analysis'!$A$42</c:f>
              <c:strCache>
                <c:ptCount val="1"/>
                <c:pt idx="0">
                  <c:v>Jutik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'Expenses Analysis'!$F$12:$Q$12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'Expenses Analysis'!$F$43:$Q$43</c:f>
              <c:numCache>
                <c:formatCode>"$"#,##0.00;[Red]\-"$"#,##0.00</c:formatCode>
                <c:ptCount val="12"/>
                <c:pt idx="0">
                  <c:v>8168998.5802924205</c:v>
                </c:pt>
                <c:pt idx="1">
                  <c:v>6508016.2729576789</c:v>
                </c:pt>
                <c:pt idx="2">
                  <c:v>8797296.0201469176</c:v>
                </c:pt>
                <c:pt idx="3">
                  <c:v>7399801.6649996387</c:v>
                </c:pt>
                <c:pt idx="4">
                  <c:v>6292597.87327509</c:v>
                </c:pt>
                <c:pt idx="5">
                  <c:v>5862551.4695474999</c:v>
                </c:pt>
                <c:pt idx="6">
                  <c:v>7198677.8148285002</c:v>
                </c:pt>
                <c:pt idx="7">
                  <c:v>7481708.9511677492</c:v>
                </c:pt>
                <c:pt idx="8">
                  <c:v>8690888.6165351253</c:v>
                </c:pt>
                <c:pt idx="9">
                  <c:v>6732277.631081</c:v>
                </c:pt>
                <c:pt idx="10">
                  <c:v>8110761.1219654996</c:v>
                </c:pt>
                <c:pt idx="11">
                  <c:v>9479913.2630085014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535-4C5D-A87E-7D39830A6B23}"/>
            </c:ext>
          </c:extLst>
        </c:ser>
        <c:ser>
          <c:idx val="3"/>
          <c:order val="3"/>
          <c:tx>
            <c:strRef>
              <c:f>'Expenses Analysis'!$A$56</c:f>
              <c:strCache>
                <c:ptCount val="1"/>
                <c:pt idx="0">
                  <c:v>All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'Expenses Analysis'!$F$57:$Q$57</c:f>
              <c:numCache>
                <c:formatCode>"$"#,##0.00;[Red]\-"$"#,##0.00</c:formatCode>
                <c:ptCount val="12"/>
                <c:pt idx="0">
                  <c:v>22966838.620812498</c:v>
                </c:pt>
                <c:pt idx="1">
                  <c:v>24947249.959452901</c:v>
                </c:pt>
                <c:pt idx="2">
                  <c:v>26345250.763193868</c:v>
                </c:pt>
                <c:pt idx="3">
                  <c:v>29462554.841881588</c:v>
                </c:pt>
                <c:pt idx="4">
                  <c:v>29964506.389362231</c:v>
                </c:pt>
                <c:pt idx="5">
                  <c:v>22328717.471234206</c:v>
                </c:pt>
                <c:pt idx="6">
                  <c:v>26435964.487404898</c:v>
                </c:pt>
                <c:pt idx="7">
                  <c:v>28369994.790195849</c:v>
                </c:pt>
                <c:pt idx="8">
                  <c:v>28114194.668248728</c:v>
                </c:pt>
                <c:pt idx="9">
                  <c:v>27287085.003526852</c:v>
                </c:pt>
                <c:pt idx="10">
                  <c:v>31724933.607775252</c:v>
                </c:pt>
                <c:pt idx="11">
                  <c:v>23319121.809010051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535-4C5D-A87E-7D39830A6B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007136"/>
        <c:axId val="619013376"/>
      </c:lineChart>
      <c:dateAx>
        <c:axId val="619007136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9013376"/>
        <c:crosses val="autoZero"/>
        <c:auto val="1"/>
        <c:lblOffset val="100"/>
        <c:baseTimeUnit val="months"/>
      </c:dateAx>
      <c:valAx>
        <c:axId val="619013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;[Red]\-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90071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Kootha Expenses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0769225721784776"/>
          <c:y val="0.18560185185185185"/>
          <c:w val="0.77008552055992996"/>
          <c:h val="0.40258931175269758"/>
        </c:manualLayout>
      </c:layout>
      <c:barChart>
        <c:barDir val="col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'Expenses Analysis'!$D$15:$D$22</c:f>
              <c:strCache>
                <c:ptCount val="8"/>
                <c:pt idx="0">
                  <c:v>Chem-Exp (001)</c:v>
                </c:pt>
                <c:pt idx="1">
                  <c:v>Utility-Exp (002) - Heating</c:v>
                </c:pt>
                <c:pt idx="2">
                  <c:v>Utility-Exp (002) - Electricity</c:v>
                </c:pt>
                <c:pt idx="3">
                  <c:v>Plant Maintenance (001)</c:v>
                </c:pt>
                <c:pt idx="4">
                  <c:v>Plant Outages (002)</c:v>
                </c:pt>
                <c:pt idx="5">
                  <c:v>Plant Op. Costs (003)</c:v>
                </c:pt>
                <c:pt idx="6">
                  <c:v>Plant Admin Costs (004)</c:v>
                </c:pt>
                <c:pt idx="7">
                  <c:v>Labour-Costs (001)</c:v>
                </c:pt>
              </c:strCache>
            </c:strRef>
          </c:cat>
          <c:val>
            <c:numRef>
              <c:f>'Expenses Analysis'!$R$15:$R$22</c:f>
              <c:numCache>
                <c:formatCode>"$"#,##0.00;[Red]\-"$"#,##0.00</c:formatCode>
                <c:ptCount val="8"/>
                <c:pt idx="0">
                  <c:v>10125517.983652497</c:v>
                </c:pt>
                <c:pt idx="1">
                  <c:v>4720521.2044999981</c:v>
                </c:pt>
                <c:pt idx="2">
                  <c:v>7080781.8067499967</c:v>
                </c:pt>
                <c:pt idx="3">
                  <c:v>4863981.2092249971</c:v>
                </c:pt>
                <c:pt idx="4">
                  <c:v>3054127.7360249986</c:v>
                </c:pt>
                <c:pt idx="5">
                  <c:v>3450033.1832874976</c:v>
                </c:pt>
                <c:pt idx="6">
                  <c:v>2375432.6835749988</c:v>
                </c:pt>
                <c:pt idx="7">
                  <c:v>15553428.285312492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AF-43F2-8AD2-AF89941CF8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69959231"/>
        <c:axId val="269950911"/>
      </c:barChart>
      <c:catAx>
        <c:axId val="2699592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9950911"/>
        <c:crosses val="autoZero"/>
        <c:auto val="1"/>
        <c:lblAlgn val="ctr"/>
        <c:lblOffset val="100"/>
        <c:noMultiLvlLbl val="0"/>
      </c:catAx>
      <c:valAx>
        <c:axId val="269950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;[Red]\-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99592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Surjek </a:t>
            </a:r>
            <a:r>
              <a:rPr lang="en-US" sz="1400" b="0" i="0" u="none" strike="noStrike" baseline="0">
                <a:effectLst/>
              </a:rPr>
              <a:t>Expenses</a:t>
            </a:r>
            <a:r>
              <a:rPr lang="en-US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'Expenses Analysis'!$D$25:$D$32</c:f>
              <c:strCache>
                <c:ptCount val="8"/>
                <c:pt idx="0">
                  <c:v>Chem-Exp (001)</c:v>
                </c:pt>
                <c:pt idx="1">
                  <c:v>Utility-Exp (002) - Heating</c:v>
                </c:pt>
                <c:pt idx="2">
                  <c:v>Utility-Exp (002) - Electricity</c:v>
                </c:pt>
                <c:pt idx="3">
                  <c:v>Plant Maintenance (001)</c:v>
                </c:pt>
                <c:pt idx="4">
                  <c:v>Plant Outages (002)</c:v>
                </c:pt>
                <c:pt idx="5">
                  <c:v>Plant Op. Costs (003)</c:v>
                </c:pt>
                <c:pt idx="6">
                  <c:v>Plant Admin Costs (004)</c:v>
                </c:pt>
                <c:pt idx="7">
                  <c:v>Labour-Costs (001)</c:v>
                </c:pt>
              </c:strCache>
            </c:strRef>
          </c:cat>
          <c:val>
            <c:numRef>
              <c:f>'Expenses Analysis'!$R$25:$R$32</c:f>
              <c:numCache>
                <c:formatCode>"$"#,##0.00;[Red]\-"$"#,##0.00</c:formatCode>
                <c:ptCount val="8"/>
                <c:pt idx="0">
                  <c:v>46326012.775156811</c:v>
                </c:pt>
                <c:pt idx="1">
                  <c:v>23163006.387578405</c:v>
                </c:pt>
                <c:pt idx="2">
                  <c:v>19302505.322982002</c:v>
                </c:pt>
                <c:pt idx="3">
                  <c:v>18221565.024895009</c:v>
                </c:pt>
                <c:pt idx="4">
                  <c:v>11461092.4195712</c:v>
                </c:pt>
                <c:pt idx="5">
                  <c:v>12135274.3266048</c:v>
                </c:pt>
                <c:pt idx="6">
                  <c:v>6573273.5935776001</c:v>
                </c:pt>
                <c:pt idx="7">
                  <c:v>42136369.189600006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E5-4BAB-B1A2-1DF1A4B663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27707887"/>
        <c:axId val="822449695"/>
      </c:barChart>
      <c:catAx>
        <c:axId val="927707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2449695"/>
        <c:crosses val="autoZero"/>
        <c:auto val="1"/>
        <c:lblAlgn val="ctr"/>
        <c:lblOffset val="100"/>
        <c:noMultiLvlLbl val="0"/>
      </c:catAx>
      <c:valAx>
        <c:axId val="8224496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;[Red]\-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77078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Jutik </a:t>
            </a:r>
            <a:r>
              <a:rPr lang="en-US" sz="1400" b="0" i="0" u="none" strike="noStrike" baseline="0">
                <a:effectLst/>
              </a:rPr>
              <a:t>Expenses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'Expenses Analysis'!$D$35:$D$42</c:f>
              <c:strCache>
                <c:ptCount val="8"/>
                <c:pt idx="0">
                  <c:v>Chem-Exp (001)</c:v>
                </c:pt>
                <c:pt idx="1">
                  <c:v>Utility-Exp (002) - Heating</c:v>
                </c:pt>
                <c:pt idx="2">
                  <c:v>Utility-Exp (002) - Electricity</c:v>
                </c:pt>
                <c:pt idx="3">
                  <c:v>Plant Maintenance (001)</c:v>
                </c:pt>
                <c:pt idx="4">
                  <c:v>Plant Outages (002)</c:v>
                </c:pt>
                <c:pt idx="5">
                  <c:v>Plant Op. Costs (003)</c:v>
                </c:pt>
                <c:pt idx="6">
                  <c:v>Plant Admin Costs (004)</c:v>
                </c:pt>
                <c:pt idx="7">
                  <c:v>Labour-Costs (001)</c:v>
                </c:pt>
              </c:strCache>
            </c:strRef>
          </c:cat>
          <c:val>
            <c:numRef>
              <c:f>'Expenses Analysis'!$R$35:$R$42</c:f>
              <c:numCache>
                <c:formatCode>"$"#,##0.00;[Red]\-"$"#,##0.00</c:formatCode>
                <c:ptCount val="8"/>
                <c:pt idx="0">
                  <c:v>21961819.498855624</c:v>
                </c:pt>
                <c:pt idx="1">
                  <c:v>10834063.805491872</c:v>
                </c:pt>
                <c:pt idx="2">
                  <c:v>10031540.560640626</c:v>
                </c:pt>
                <c:pt idx="3">
                  <c:v>8667251.0443934985</c:v>
                </c:pt>
                <c:pt idx="4">
                  <c:v>2219902.8413250004</c:v>
                </c:pt>
                <c:pt idx="5">
                  <c:v>5505359.0464859996</c:v>
                </c:pt>
                <c:pt idx="6">
                  <c:v>1864718.386713</c:v>
                </c:pt>
                <c:pt idx="7">
                  <c:v>29638834.095899999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BC6-4050-A85D-3D6C9AB3F4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3797487"/>
        <c:axId val="163786255"/>
      </c:barChart>
      <c:catAx>
        <c:axId val="163797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786255"/>
        <c:crosses val="autoZero"/>
        <c:auto val="1"/>
        <c:lblAlgn val="ctr"/>
        <c:lblOffset val="100"/>
        <c:noMultiLvlLbl val="0"/>
      </c:catAx>
      <c:valAx>
        <c:axId val="1637862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;[Red]\-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797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u="none" strike="noStrike" baseline="0"/>
              <a:t> </a:t>
            </a:r>
            <a:r>
              <a:rPr lang="en-US" sz="1400" b="0" i="0" u="none" strike="noStrike" baseline="0">
                <a:effectLst/>
              </a:rPr>
              <a:t>Kootha</a:t>
            </a:r>
            <a:r>
              <a:rPr lang="en-US" sz="1400" b="0" i="0" u="none" strike="noStrike" baseline="0"/>
              <a:t> 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'Expenses Analysis'!$E$105</c:f>
              <c:strCache>
                <c:ptCount val="1"/>
                <c:pt idx="0">
                  <c:v>Chem-Exp (001)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'Expenses Analysis'!$F$103:$Q$103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'Expenses Analysis'!$F$105:$Q$105</c:f>
              <c:numCache>
                <c:formatCode>"$"#,##0.00;[Red]\-"$"#,##0.00</c:formatCode>
                <c:ptCount val="12"/>
                <c:pt idx="0">
                  <c:v>593751.84077137313</c:v>
                </c:pt>
                <c:pt idx="1">
                  <c:v>820393.03401412489</c:v>
                </c:pt>
                <c:pt idx="2">
                  <c:v>642291.58212862327</c:v>
                </c:pt>
                <c:pt idx="3">
                  <c:v>609639.97288837493</c:v>
                </c:pt>
                <c:pt idx="4">
                  <c:v>626073.16897124995</c:v>
                </c:pt>
                <c:pt idx="5">
                  <c:v>602153.37789750006</c:v>
                </c:pt>
                <c:pt idx="6">
                  <c:v>1146143.9846999997</c:v>
                </c:pt>
                <c:pt idx="7">
                  <c:v>964931.83751249989</c:v>
                </c:pt>
                <c:pt idx="8">
                  <c:v>962733.95790000004</c:v>
                </c:pt>
                <c:pt idx="9">
                  <c:v>964825.21760624985</c:v>
                </c:pt>
                <c:pt idx="10">
                  <c:v>1024534.78359375</c:v>
                </c:pt>
                <c:pt idx="11">
                  <c:v>1168045.22566875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AC-4800-ABA2-A8F8A5DD7A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78790207"/>
        <c:axId val="178795199"/>
      </c:barChart>
      <c:lineChart>
        <c:grouping val="standard"/>
        <c:varyColors val="0"/>
        <c:ser>
          <c:idx val="1"/>
          <c:order val="1"/>
          <c:tx>
            <c:strRef>
              <c:f>'Expenses Analysis'!$E$108</c:f>
              <c:strCache>
                <c:ptCount val="1"/>
                <c:pt idx="0">
                  <c:v>None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'Expenses Analysis'!$F$103:$Q$103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'Expenses Analysis'!$F$108:$Q$108</c:f>
              <c:numCache>
                <c:formatCode>"$"#,##0.00;[Red]\-"$"#,##0.00</c:formatCode>
                <c:ptCount val="12"/>
                <c:pt idx="0">
                  <c:v>181.933291</c:v>
                </c:pt>
                <c:pt idx="1">
                  <c:v>187.44394299999999</c:v>
                </c:pt>
                <c:pt idx="2">
                  <c:v>184.77365699999999</c:v>
                </c:pt>
                <c:pt idx="3">
                  <c:v>191.54109299999999</c:v>
                </c:pt>
                <c:pt idx="4">
                  <c:v>98.096062000000003</c:v>
                </c:pt>
                <c:pt idx="5">
                  <c:v>185.30685299999999</c:v>
                </c:pt>
                <c:pt idx="6">
                  <c:v>186.90143900000001</c:v>
                </c:pt>
                <c:pt idx="7">
                  <c:v>158.58676500000001</c:v>
                </c:pt>
                <c:pt idx="8">
                  <c:v>191.40367599999999</c:v>
                </c:pt>
                <c:pt idx="9">
                  <c:v>171.057864</c:v>
                </c:pt>
                <c:pt idx="10">
                  <c:v>169.28699900000001</c:v>
                </c:pt>
                <c:pt idx="11">
                  <c:v>142.50871699999999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4AC-4800-ABA2-A8F8A5DD7A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38958767"/>
        <c:axId val="1338955023"/>
      </c:lineChart>
      <c:dateAx>
        <c:axId val="178790207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795199"/>
        <c:crosses val="autoZero"/>
        <c:auto val="1"/>
        <c:lblOffset val="100"/>
        <c:baseTimeUnit val="months"/>
      </c:dateAx>
      <c:valAx>
        <c:axId val="1787951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;[Red]\-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790207"/>
        <c:crosses val="autoZero"/>
        <c:crossBetween val="between"/>
      </c:valAx>
      <c:valAx>
        <c:axId val="1338955023"/>
        <c:scaling>
          <c:orientation val="minMax"/>
        </c:scaling>
        <c:delete val="0"/>
        <c:axPos val="r"/>
        <c:numFmt formatCode="&quot;$&quot;#,##0.00;[Red]\-&quot;$&quot;#,##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8958767"/>
        <c:crosses val="max"/>
        <c:crossBetween val="between"/>
      </c:valAx>
      <c:dateAx>
        <c:axId val="1338958767"/>
        <c:scaling>
          <c:orientation val="minMax"/>
        </c:scaling>
        <c:delete val="1"/>
        <c:axPos val="b"/>
        <c:numFmt formatCode="mmm\-yy" sourceLinked="1"/>
        <c:majorTickMark val="out"/>
        <c:minorTickMark val="none"/>
        <c:tickLblPos val="nextTo"/>
        <c:crossAx val="1338955023"/>
        <c:crosses val="autoZero"/>
        <c:auto val="1"/>
        <c:lblOffset val="100"/>
        <c:baseTimeUnit val="months"/>
        <c:majorUnit val="1"/>
        <c:minorUnit val="1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3188" y="1143000"/>
            <a:ext cx="41116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3188" y="1143000"/>
            <a:ext cx="41116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" name="Google Shape;2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3188" y="1143000"/>
            <a:ext cx="41116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3188" y="1143000"/>
            <a:ext cx="41116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3188" y="1143000"/>
            <a:ext cx="41116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3188" y="1143000"/>
            <a:ext cx="41116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3188" y="1143000"/>
            <a:ext cx="41116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title"/>
          </p:nvPr>
        </p:nvSpPr>
        <p:spPr>
          <a:xfrm>
            <a:off x="171451" y="185145"/>
            <a:ext cx="861853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/>
          <p:nvPr/>
        </p:nvSpPr>
        <p:spPr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9"/>
          <p:cNvSpPr txBox="1">
            <a:spLocks noGrp="1"/>
          </p:cNvSpPr>
          <p:nvPr>
            <p:ph type="ctrTitle"/>
          </p:nvPr>
        </p:nvSpPr>
        <p:spPr>
          <a:xfrm>
            <a:off x="4030876" y="650494"/>
            <a:ext cx="4769711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ubTitle" idx="1"/>
          </p:nvPr>
        </p:nvSpPr>
        <p:spPr>
          <a:xfrm>
            <a:off x="4030876" y="1887470"/>
            <a:ext cx="4769712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50"/>
              <a:buChar char="▪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60"/>
              <a:buChar char="–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60"/>
              <a:buChar char="▫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9pPr>
          </a:lstStyle>
          <a:p>
            <a:endParaRPr/>
          </a:p>
        </p:txBody>
      </p:sp>
      <p:sp>
        <p:nvSpPr>
          <p:cNvPr id="21" name="Google Shape;21;p9"/>
          <p:cNvSpPr/>
          <p:nvPr/>
        </p:nvSpPr>
        <p:spPr>
          <a:xfrm>
            <a:off x="3175" y="6233824"/>
            <a:ext cx="8958263" cy="48765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9"/>
          <p:cNvSpPr/>
          <p:nvPr/>
        </p:nvSpPr>
        <p:spPr>
          <a:xfrm>
            <a:off x="0" y="6187568"/>
            <a:ext cx="896143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/>
          <p:nvPr/>
        </p:nvSpPr>
        <p:spPr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2329657" y="2317778"/>
            <a:ext cx="4302125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▫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title"/>
          </p:nvPr>
        </p:nvSpPr>
        <p:spPr>
          <a:xfrm>
            <a:off x="171451" y="185145"/>
            <a:ext cx="861853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/>
          <p:nvPr/>
        </p:nvSpPr>
        <p:spPr>
          <a:xfrm>
            <a:off x="8664954" y="6462552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7"/>
          <p:cNvSpPr/>
          <p:nvPr/>
        </p:nvSpPr>
        <p:spPr>
          <a:xfrm>
            <a:off x="0" y="6674787"/>
            <a:ext cx="8961438" cy="457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14.xml"/><Relationship Id="rId4" Type="http://schemas.openxmlformats.org/officeDocument/2006/relationships/chart" Target="../charts/char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"/>
          <p:cNvSpPr txBox="1">
            <a:spLocks noGrp="1"/>
          </p:cNvSpPr>
          <p:nvPr>
            <p:ph type="title"/>
          </p:nvPr>
        </p:nvSpPr>
        <p:spPr>
          <a:xfrm>
            <a:off x="195826" y="84038"/>
            <a:ext cx="873759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 i="0" u="none" strike="noStrike">
                <a:solidFill>
                  <a:srgbClr val="002C46"/>
                </a:solidFill>
                <a:latin typeface="Arial"/>
                <a:ea typeface="Arial"/>
                <a:cs typeface="Arial"/>
                <a:sym typeface="Arial"/>
              </a:rPr>
              <a:t>Segmentation of the revenues by unit, reveals that of the three (3) customer segments, Private water Hedge Sales (187M) are the most popular, followed by Public Sales ($147 M) and lastly  Residential Sales ($102M). </a:t>
            </a:r>
            <a:endParaRPr sz="1400" b="1"/>
          </a:p>
        </p:txBody>
      </p:sp>
      <p:cxnSp>
        <p:nvCxnSpPr>
          <p:cNvPr id="29" name="Google Shape;29;p1"/>
          <p:cNvCxnSpPr/>
          <p:nvPr/>
        </p:nvCxnSpPr>
        <p:spPr>
          <a:xfrm>
            <a:off x="171451" y="728884"/>
            <a:ext cx="8439149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0" name="Google Shape;30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85194" y="969391"/>
            <a:ext cx="4591050" cy="2505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85194" y="3713742"/>
            <a:ext cx="4591050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71451" y="185145"/>
            <a:ext cx="873759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Of the ($436 M )¹ in Revenue Sales over the July-2013 to June-2014 Period, Surjek provides close to 50% of Sales Volumes ($202 M), with Jutik ($ 163 M) and Kootha ($ 70M) providing the remaining.</a:t>
            </a:r>
            <a:endParaRPr sz="1400" b="1"/>
          </a:p>
        </p:txBody>
      </p:sp>
      <p:cxnSp>
        <p:nvCxnSpPr>
          <p:cNvPr id="37" name="Google Shape;37;p2"/>
          <p:cNvCxnSpPr/>
          <p:nvPr/>
        </p:nvCxnSpPr>
        <p:spPr>
          <a:xfrm>
            <a:off x="171451" y="728884"/>
            <a:ext cx="8439149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" name="Google Shape;38;p2"/>
          <p:cNvSpPr txBox="1"/>
          <p:nvPr/>
        </p:nvSpPr>
        <p:spPr>
          <a:xfrm>
            <a:off x="171451" y="6440271"/>
            <a:ext cx="851206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Note: This refers to the Total Sales for all 3 Units (Kootha, Surjek and Jutik)</a:t>
            </a:r>
            <a:endParaRPr/>
          </a:p>
        </p:txBody>
      </p:sp>
      <p:graphicFrame>
        <p:nvGraphicFramePr>
          <p:cNvPr id="39" name="Google Shape;39;p2"/>
          <p:cNvGraphicFramePr/>
          <p:nvPr/>
        </p:nvGraphicFramePr>
        <p:xfrm>
          <a:off x="171451" y="841737"/>
          <a:ext cx="4444794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Google Shape;40;p2"/>
          <p:cNvGraphicFramePr/>
          <p:nvPr/>
        </p:nvGraphicFramePr>
        <p:xfrm>
          <a:off x="107848" y="355508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1" name="Google Shape;41;p2"/>
          <p:cNvGraphicFramePr/>
          <p:nvPr/>
        </p:nvGraphicFramePr>
        <p:xfrm>
          <a:off x="4752976" y="841738"/>
          <a:ext cx="4156074" cy="52390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>
            <a:spLocks noGrp="1"/>
          </p:cNvSpPr>
          <p:nvPr>
            <p:ph type="title"/>
          </p:nvPr>
        </p:nvSpPr>
        <p:spPr>
          <a:xfrm>
            <a:off x="171451" y="185145"/>
            <a:ext cx="873759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Targeted Expense Analysis reveals an interesting trend; Overall Costs sharply increase from December, with Chemical and Labour cost, contributing $ 165 (52%) towards the overall cost-base. </a:t>
            </a:r>
            <a:endParaRPr sz="1400" b="1"/>
          </a:p>
        </p:txBody>
      </p:sp>
      <p:cxnSp>
        <p:nvCxnSpPr>
          <p:cNvPr id="47" name="Google Shape;47;p3"/>
          <p:cNvCxnSpPr/>
          <p:nvPr/>
        </p:nvCxnSpPr>
        <p:spPr>
          <a:xfrm>
            <a:off x="171451" y="728884"/>
            <a:ext cx="8439149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0405F66-C40F-5D13-8980-53C87771CF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9315760"/>
              </p:ext>
            </p:extLst>
          </p:nvPr>
        </p:nvGraphicFramePr>
        <p:xfrm>
          <a:off x="2105025" y="100216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BA559D7-F8E1-A368-0E3F-1C15FA4B09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8076836"/>
              </p:ext>
            </p:extLst>
          </p:nvPr>
        </p:nvGraphicFramePr>
        <p:xfrm>
          <a:off x="1429061" y="3745366"/>
          <a:ext cx="6625829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171451" y="185145"/>
            <a:ext cx="873759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/>
              <a:t>Further analysis singles-out  Surjek_with 179 M (55%) worth of expenses, contrasted to a much lower spend from _Kootha ($51 M) and Jutik  ($90M), largely due to lower Chemical and Labour Expenditure. </a:t>
            </a:r>
            <a:endParaRPr sz="1200" b="1"/>
          </a:p>
        </p:txBody>
      </p:sp>
      <p:cxnSp>
        <p:nvCxnSpPr>
          <p:cNvPr id="54" name="Google Shape;54;p4"/>
          <p:cNvCxnSpPr/>
          <p:nvPr/>
        </p:nvCxnSpPr>
        <p:spPr>
          <a:xfrm>
            <a:off x="171451" y="728884"/>
            <a:ext cx="8439149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ED9877C-49BC-54E5-74E7-AE0DA344DB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9142041"/>
              </p:ext>
            </p:extLst>
          </p:nvPr>
        </p:nvGraphicFramePr>
        <p:xfrm>
          <a:off x="208100" y="104993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EE8180E-9DF3-9F91-B0EE-1DDA74EFF1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8421571"/>
              </p:ext>
            </p:extLst>
          </p:nvPr>
        </p:nvGraphicFramePr>
        <p:xfrm>
          <a:off x="106896" y="3978275"/>
          <a:ext cx="4774407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F009C65-7189-FBB4-00D3-9DCEBE0116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7650323"/>
              </p:ext>
            </p:extLst>
          </p:nvPr>
        </p:nvGraphicFramePr>
        <p:xfrm>
          <a:off x="4665210" y="1049930"/>
          <a:ext cx="4088128" cy="53653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title"/>
          </p:nvPr>
        </p:nvSpPr>
        <p:spPr>
          <a:xfrm>
            <a:off x="171451" y="185145"/>
            <a:ext cx="873759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Drilling-down to the cost-element level, reveals an indicative relationship between water production and chemical expenditure with this being particularly pronounced for the Surjek_Unit which coincidentally has the highest rate of water production. </a:t>
            </a:r>
            <a:endParaRPr sz="1400" b="1"/>
          </a:p>
        </p:txBody>
      </p:sp>
      <p:cxnSp>
        <p:nvCxnSpPr>
          <p:cNvPr id="63" name="Google Shape;63;p5"/>
          <p:cNvCxnSpPr/>
          <p:nvPr/>
        </p:nvCxnSpPr>
        <p:spPr>
          <a:xfrm>
            <a:off x="171451" y="913080"/>
            <a:ext cx="8439149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55CCEE-53E2-46F6-6F8B-EDAC2486F9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3381813"/>
              </p:ext>
            </p:extLst>
          </p:nvPr>
        </p:nvGraphicFramePr>
        <p:xfrm>
          <a:off x="171451" y="99468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52F3294-BCC6-3D47-D1F9-8DEE589C0C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0798707"/>
              </p:ext>
            </p:extLst>
          </p:nvPr>
        </p:nvGraphicFramePr>
        <p:xfrm>
          <a:off x="244604" y="3978275"/>
          <a:ext cx="4774406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5F7AD74-C20F-5E96-14EE-F94235DF1F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8027628"/>
              </p:ext>
            </p:extLst>
          </p:nvPr>
        </p:nvGraphicFramePr>
        <p:xfrm>
          <a:off x="5019010" y="994684"/>
          <a:ext cx="3697824" cy="55416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 txBox="1">
            <a:spLocks noGrp="1"/>
          </p:cNvSpPr>
          <p:nvPr>
            <p:ph type="title"/>
          </p:nvPr>
        </p:nvSpPr>
        <p:spPr>
          <a:xfrm>
            <a:off x="171451" y="185145"/>
            <a:ext cx="8737599" cy="623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 b="1"/>
              <a:t>Concluding our analysis, Juitek_has the highest overall EBIT contributions ($73M), followed by _Surjek_($23 M) , and lastly Kootha ($ 20 M). However, from an EBIT  Margin (%) perspective, Kootha has a higher margin than that of  Surjek, indicative of a lower revenue-to-expense ratio.¹ </a:t>
            </a:r>
            <a:endParaRPr/>
          </a:p>
        </p:txBody>
      </p:sp>
      <p:sp>
        <p:nvSpPr>
          <p:cNvPr id="72" name="Google Shape;72;p6"/>
          <p:cNvSpPr txBox="1"/>
          <p:nvPr/>
        </p:nvSpPr>
        <p:spPr>
          <a:xfrm>
            <a:off x="134995" y="6351664"/>
            <a:ext cx="851206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Note:¹ We can clearly see for Surjek over the October, November and May Periods – expenses were far higher than revenues which contributed to this lower revenue-to-expense ratio. </a:t>
            </a:r>
            <a:endParaRPr/>
          </a:p>
        </p:txBody>
      </p:sp>
      <p:cxnSp>
        <p:nvCxnSpPr>
          <p:cNvPr id="73" name="Google Shape;73;p6"/>
          <p:cNvCxnSpPr/>
          <p:nvPr/>
        </p:nvCxnSpPr>
        <p:spPr>
          <a:xfrm>
            <a:off x="171451" y="913080"/>
            <a:ext cx="8439149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02D2F8B-B742-2926-578F-67FD3640BB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1086372"/>
              </p:ext>
            </p:extLst>
          </p:nvPr>
        </p:nvGraphicFramePr>
        <p:xfrm>
          <a:off x="2254250" y="102524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0F0BB8B-0A51-0025-D1D2-E0C3693D00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0593681"/>
              </p:ext>
            </p:extLst>
          </p:nvPr>
        </p:nvGraphicFramePr>
        <p:xfrm>
          <a:off x="2254250" y="3880616"/>
          <a:ext cx="4572000" cy="24710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0F0BB8B-0A51-0025-D1D2-E0C3693D00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5290047"/>
              </p:ext>
            </p:extLst>
          </p:nvPr>
        </p:nvGraphicFramePr>
        <p:xfrm>
          <a:off x="2254250" y="3768449"/>
          <a:ext cx="4572000" cy="25832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1_Synergy_CF_YNR013">
  <a:themeElements>
    <a:clrScheme name="Current">
      <a:dk1>
        <a:srgbClr val="000000"/>
      </a:dk1>
      <a:lt1>
        <a:srgbClr val="FFFFFF"/>
      </a:lt1>
      <a:dk2>
        <a:srgbClr val="FBC14E"/>
      </a:dk2>
      <a:lt2>
        <a:srgbClr val="FFFFFF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358</Words>
  <Application>Microsoft Office PowerPoint</Application>
  <PresentationFormat>Custom</PresentationFormat>
  <Paragraphs>22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1_Synergy_CF_YNR013</vt:lpstr>
      <vt:lpstr>Segmentation of the revenues by unit, reveals that of the three (3) customer segments, Private water Hedge Sales (187M) are the most popular, followed by Public Sales ($147 M) and lastly  Residential Sales ($102M). </vt:lpstr>
      <vt:lpstr>Of the ($436 M )¹ in Revenue Sales over the July-2013 to June-2014 Period, Surjek provides close to 50% of Sales Volumes ($202 M), with Jutik ($ 163 M) and Kootha ($ 70M) providing the remaining.</vt:lpstr>
      <vt:lpstr>Targeted Expense Analysis reveals an interesting trend; Overall Costs sharply increase from December, with Chemical and Labour cost, contributing $ 165 (52%) towards the overall cost-base. </vt:lpstr>
      <vt:lpstr>Further analysis singles-out  Surjek_with 179 M (55%) worth of expenses, contrasted to a much lower spend from _Kootha ($51 M) and Jutik  ($90M), largely due to lower Chemical and Labour Expenditure. </vt:lpstr>
      <vt:lpstr>Drilling-down to the cost-element level, reveals an indicative relationship between water production and chemical expenditure with this being particularly pronounced for the Surjek_Unit which coincidentally has the highest rate of water production. </vt:lpstr>
      <vt:lpstr>Concluding our analysis, Juitek_has the highest overall EBIT contributions ($73M), followed by _Surjek_($23 M) , and lastly Kootha ($ 20 M). However, from an EBIT  Margin (%) perspective, Kootha has a higher margin than that of  Surjek, indicative of a lower revenue-to-expense ratio.¹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Segmentation of the revenues by unit, reveals that of the three (3) customer segments, Private water Hedge Sales (187M) are the most popular, followed by Public Sales ($147 M) and lastly  Residential Sales ($102M).</dc:title>
  <dc:creator>Christopher H</dc:creator>
  <cp:lastModifiedBy>wathik bouslimi</cp:lastModifiedBy>
  <cp:revision>6</cp:revision>
  <dcterms:created xsi:type="dcterms:W3CDTF">2020-04-12T13:23:13Z</dcterms:created>
  <dcterms:modified xsi:type="dcterms:W3CDTF">2023-08-31T18:59:22Z</dcterms:modified>
</cp:coreProperties>
</file>